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avi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831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2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-16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="" xmlns:a16="http://schemas.microsoft.com/office/drawing/2014/main" id="{F3931BF7-48B4-4690-93A1-1C6D30CEE8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6E201C31-892F-43DE-9790-6DE71329D7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E9D4E-225C-488E-96FF-B53F9512CB39}" type="datetimeFigureOut">
              <a:rPr lang="fr-BE" smtClean="0"/>
              <a:t>13/12/2018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710C2399-5CDC-4D34-8BD9-7576C31F197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87B47FC6-E393-4A01-93ED-40BD4AF9DBE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80169-1853-4E00-AB66-CC9318F0884C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4468763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C2E3E-2326-4CBF-BA82-D43A711F99B7}" type="datetimeFigureOut">
              <a:rPr lang="fr-BE" smtClean="0"/>
              <a:t>13/12/2018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07E7CF-F170-4D58-B67F-AA1A88D8DC8E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24843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07E7CF-F170-4D58-B67F-AA1A88D8DC8E}" type="slidenum">
              <a:rPr lang="fr-BE" smtClean="0"/>
              <a:t>1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14513F1E-B203-4883-8FA9-9126BC03F6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09325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CAD-0358-486F-9F40-FE616817FE32}" type="slidenum">
              <a:rPr lang="fr-BE" smtClean="0"/>
              <a:t>‹#›</a:t>
            </a:fld>
            <a:endParaRPr lang="fr-B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UMONS Hands on AI - Décembre 2018 - Défi 3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14476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UMONS Hands on AI - Décembre 2018 - Défi 3</a:t>
            </a:r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CAD-0358-486F-9F40-FE616817FE3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30934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UMONS Hands on AI - Décembre 2018 - Défi 3</a:t>
            </a:r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CAD-0358-486F-9F40-FE616817FE3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49671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02303"/>
          </a:xfrm>
        </p:spPr>
        <p:txBody>
          <a:bodyPr/>
          <a:lstStyle>
            <a:lvl1pPr marL="0">
              <a:defRPr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246910"/>
            <a:ext cx="10058400" cy="4622184"/>
          </a:xfrm>
        </p:spPr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UMONS Hands on AI - Décembre 2018 - Défi 3</a:t>
            </a:r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CAD-0358-486F-9F40-FE616817FE3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52473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UMONS Hands on AI - Décembre 2018 - Défi 3</a:t>
            </a:r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CAD-0358-486F-9F40-FE616817FE32}" type="slidenum">
              <a:rPr lang="fr-BE" smtClean="0"/>
              <a:t>‹#›</a:t>
            </a:fld>
            <a:endParaRPr lang="fr-BE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10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02302"/>
          </a:xfr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256145"/>
            <a:ext cx="4937760" cy="461294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256145"/>
            <a:ext cx="4937760" cy="461295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UMONS Hands on AI - Décembre 2018 - Défi 3</a:t>
            </a:r>
            <a:endParaRPr lang="fr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CAD-0358-486F-9F40-FE616817FE3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32912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UMONS Hands on AI - Décembre 2018 - Défi 3</a:t>
            </a:r>
            <a:endParaRPr lang="fr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CAD-0358-486F-9F40-FE616817FE3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60083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UMONS Hands on AI - Décembre 2018 - Défi 3</a:t>
            </a:r>
            <a:endParaRPr lang="fr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CAD-0358-486F-9F40-FE616817FE3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13152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UMONS Hands on AI - Décembre 2018 - Défi 3</a:t>
            </a:r>
            <a:endParaRPr lang="fr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CAD-0358-486F-9F40-FE616817FE3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97488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fr-FR"/>
              <a:t>UMONS Hands on AI - Décembre 2018 - Défi 3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818CAD-0358-486F-9F40-FE616817FE3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006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UMONS Hands on AI - Décembre 2018 - Défi 3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CAD-0358-486F-9F40-FE616817FE3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38539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023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249119"/>
            <a:ext cx="10058400" cy="461997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fr-FR"/>
              <a:t>UMONS Hands on AI - Décembre 2018 - Défi 3</a:t>
            </a:r>
            <a:endParaRPr lang="fr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4818CAD-0358-486F-9F40-FE616817FE32}" type="slidenum">
              <a:rPr lang="fr-BE" smtClean="0"/>
              <a:t>‹#›</a:t>
            </a:fld>
            <a:endParaRPr lang="fr-BE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93532" y="1119012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65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avi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3.png"/><Relationship Id="rId3" Type="http://schemas.microsoft.com/office/2007/relationships/media" Target="../media/media2.avi"/><Relationship Id="rId7" Type="http://schemas.microsoft.com/office/2007/relationships/media" Target="../media/media4.avi"/><Relationship Id="rId12" Type="http://schemas.openxmlformats.org/officeDocument/2006/relationships/video" Target="../media/media6.avi"/><Relationship Id="rId17" Type="http://schemas.openxmlformats.org/officeDocument/2006/relationships/image" Target="../media/image22.png"/><Relationship Id="rId2" Type="http://schemas.openxmlformats.org/officeDocument/2006/relationships/video" Target="../media/media1.avi"/><Relationship Id="rId16" Type="http://schemas.openxmlformats.org/officeDocument/2006/relationships/image" Target="../media/image21.png"/><Relationship Id="rId1" Type="http://schemas.microsoft.com/office/2007/relationships/media" Target="../media/media1.avi"/><Relationship Id="rId6" Type="http://schemas.openxmlformats.org/officeDocument/2006/relationships/video" Target="../media/media3.avi"/><Relationship Id="rId11" Type="http://schemas.microsoft.com/office/2007/relationships/media" Target="../media/media6.avi"/><Relationship Id="rId5" Type="http://schemas.microsoft.com/office/2007/relationships/media" Target="../media/media3.avi"/><Relationship Id="rId15" Type="http://schemas.openxmlformats.org/officeDocument/2006/relationships/image" Target="../media/image20.png"/><Relationship Id="rId10" Type="http://schemas.openxmlformats.org/officeDocument/2006/relationships/video" Target="../media/media5.avi"/><Relationship Id="rId19" Type="http://schemas.openxmlformats.org/officeDocument/2006/relationships/image" Target="../media/image24.png"/><Relationship Id="rId4" Type="http://schemas.openxmlformats.org/officeDocument/2006/relationships/video" Target="../media/media2.avi"/><Relationship Id="rId9" Type="http://schemas.microsoft.com/office/2007/relationships/media" Target="../media/media5.avi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Jeansebastien.gonsette@gmail.com" TargetMode="External"/><Relationship Id="rId2" Type="http://schemas.openxmlformats.org/officeDocument/2006/relationships/hyperlink" Target="mailto:jean-sebastien.gonsette@awtce.be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hyperlink" Target="http://fr.aw-europe.b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github.com/tychovdo/PacmanDQN/blob/master/pacmanDQN_Agents.p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pdf/1710.02298.pdf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3438404-0C0D-48B0-9AC1-069C7072A2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Hands on AI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6F28B29C-E401-482B-BDFE-11C22CCBB5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b="1" dirty="0"/>
              <a:t>Défi3</a:t>
            </a:r>
            <a:r>
              <a:rPr lang="fr-BE" dirty="0"/>
              <a:t>: </a:t>
            </a:r>
            <a:r>
              <a:rPr lang="fr-BE" dirty="0" err="1"/>
              <a:t>Deep</a:t>
            </a:r>
            <a:r>
              <a:rPr lang="fr-BE" dirty="0"/>
              <a:t> </a:t>
            </a:r>
            <a:r>
              <a:rPr lang="fr-BE" dirty="0" err="1"/>
              <a:t>Reinforcement</a:t>
            </a:r>
            <a:r>
              <a:rPr lang="fr-BE" dirty="0"/>
              <a:t> Learning Pour des Jeux Vidéos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4B26B823-4B7F-4FD2-B89D-CF9DB066B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CAD-0358-486F-9F40-FE616817FE32}" type="slidenum">
              <a:rPr lang="fr-BE" smtClean="0"/>
              <a:t>1</a:t>
            </a:fld>
            <a:endParaRPr lang="fr-BE"/>
          </a:p>
        </p:txBody>
      </p:sp>
      <p:sp>
        <p:nvSpPr>
          <p:cNvPr id="6" name="Espace réservé de la date 5">
            <a:extLst>
              <a:ext uri="{FF2B5EF4-FFF2-40B4-BE49-F238E27FC236}">
                <a16:creationId xmlns="" xmlns:a16="http://schemas.microsoft.com/office/drawing/2014/main" id="{6A5C8E0E-7DCD-4A58-9BF8-B7089CA2B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UMONS Hands on AI - Décembre 2018 - Défi 3</a:t>
            </a:r>
            <a:endParaRPr lang="fr-BE" dirty="0"/>
          </a:p>
        </p:txBody>
      </p:sp>
      <p:sp>
        <p:nvSpPr>
          <p:cNvPr id="7" name="TextBox 6"/>
          <p:cNvSpPr txBox="1"/>
          <p:nvPr/>
        </p:nvSpPr>
        <p:spPr>
          <a:xfrm>
            <a:off x="7454537" y="6024769"/>
            <a:ext cx="4737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b="1" cap="all" spc="200" dirty="0">
                <a:solidFill>
                  <a:schemeClr val="tx2"/>
                </a:solidFill>
                <a:latin typeface="+mj-lt"/>
              </a:rPr>
              <a:t>Jean-Sébastien </a:t>
            </a:r>
            <a:r>
              <a:rPr lang="fr-BE" sz="1400" b="1" cap="all" spc="200" dirty="0" err="1">
                <a:solidFill>
                  <a:schemeClr val="tx2"/>
                </a:solidFill>
                <a:latin typeface="+mj-lt"/>
              </a:rPr>
              <a:t>Gonsette</a:t>
            </a:r>
            <a:endParaRPr lang="en-GB" sz="1400" b="1" cap="all" spc="2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8" name="Picture 2" descr="Résultat de recherche d'images pour &quot;umons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90" y="550409"/>
            <a:ext cx="2091236" cy="72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35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481DE7A-2E88-4980-98FB-1E6C74C2E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Démo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="" xmlns:a16="http://schemas.microsoft.com/office/drawing/2014/main" id="{8CF7B98C-B63D-4D77-9456-25C987DEAA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5355274"/>
              </p:ext>
            </p:extLst>
          </p:nvPr>
        </p:nvGraphicFramePr>
        <p:xfrm>
          <a:off x="1096962" y="1246188"/>
          <a:ext cx="10812540" cy="4182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9916">
                  <a:extLst>
                    <a:ext uri="{9D8B030D-6E8A-4147-A177-3AD203B41FA5}">
                      <a16:colId xmlns="" xmlns:a16="http://schemas.microsoft.com/office/drawing/2014/main" val="4163097149"/>
                    </a:ext>
                  </a:extLst>
                </a:gridCol>
                <a:gridCol w="2975932">
                  <a:extLst>
                    <a:ext uri="{9D8B030D-6E8A-4147-A177-3AD203B41FA5}">
                      <a16:colId xmlns="" xmlns:a16="http://schemas.microsoft.com/office/drawing/2014/main" val="4194550782"/>
                    </a:ext>
                  </a:extLst>
                </a:gridCol>
                <a:gridCol w="2843561">
                  <a:extLst>
                    <a:ext uri="{9D8B030D-6E8A-4147-A177-3AD203B41FA5}">
                      <a16:colId xmlns="" xmlns:a16="http://schemas.microsoft.com/office/drawing/2014/main" val="3249096238"/>
                    </a:ext>
                  </a:extLst>
                </a:gridCol>
                <a:gridCol w="3033131">
                  <a:extLst>
                    <a:ext uri="{9D8B030D-6E8A-4147-A177-3AD203B41FA5}">
                      <a16:colId xmlns="" xmlns:a16="http://schemas.microsoft.com/office/drawing/2014/main" val="2635897636"/>
                    </a:ext>
                  </a:extLst>
                </a:gridCol>
              </a:tblGrid>
              <a:tr h="494122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300k </a:t>
                      </a:r>
                      <a:r>
                        <a:rPr lang="fr-BE" dirty="0" err="1"/>
                        <a:t>steps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600k </a:t>
                      </a:r>
                      <a:r>
                        <a:rPr lang="fr-BE" dirty="0" err="1"/>
                        <a:t>steps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dirty="0"/>
                        <a:t>900k </a:t>
                      </a:r>
                      <a:r>
                        <a:rPr lang="fr-BE" dirty="0" err="1"/>
                        <a:t>steps</a:t>
                      </a:r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65455422"/>
                  </a:ext>
                </a:extLst>
              </a:tr>
              <a:tr h="1895015">
                <a:tc>
                  <a:txBody>
                    <a:bodyPr/>
                    <a:lstStyle/>
                    <a:p>
                      <a:r>
                        <a:rPr lang="fr-BE" dirty="0"/>
                        <a:t>DQN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43259323"/>
                  </a:ext>
                </a:extLst>
              </a:tr>
              <a:tr h="1793017">
                <a:tc>
                  <a:txBody>
                    <a:bodyPr/>
                    <a:lstStyle/>
                    <a:p>
                      <a:r>
                        <a:rPr lang="fr-BE" dirty="0"/>
                        <a:t>Double-</a:t>
                      </a:r>
                      <a:r>
                        <a:rPr lang="fr-BE" dirty="0" err="1"/>
                        <a:t>Dueling</a:t>
                      </a:r>
                      <a:r>
                        <a:rPr lang="fr-BE" dirty="0"/>
                        <a:t>-Noisy-</a:t>
                      </a:r>
                      <a:r>
                        <a:rPr lang="fr-BE" dirty="0" err="1"/>
                        <a:t>etc</a:t>
                      </a:r>
                      <a:r>
                        <a:rPr lang="fr-BE" dirty="0"/>
                        <a:t>, DQN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36294919"/>
                  </a:ext>
                </a:extLst>
              </a:tr>
            </a:tbl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305299D2-06A3-4C05-9C8C-B78142D49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UMONS Hands on AI - Décembre 2018 - Défi 3</a:t>
            </a:r>
            <a:endParaRPr lang="fr-BE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D220B72D-D50A-447B-A071-389B22787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CAD-0358-486F-9F40-FE616817FE32}" type="slidenum">
              <a:rPr lang="fr-BE" smtClean="0"/>
              <a:t>10</a:t>
            </a:fld>
            <a:endParaRPr lang="fr-BE"/>
          </a:p>
        </p:txBody>
      </p:sp>
      <p:pic>
        <p:nvPicPr>
          <p:cNvPr id="8" name="DQN-30000">
            <a:hlinkClick r:id="" action="ppaction://media"/>
            <a:extLst>
              <a:ext uri="{FF2B5EF4-FFF2-40B4-BE49-F238E27FC236}">
                <a16:creationId xmlns="" xmlns:a16="http://schemas.microsoft.com/office/drawing/2014/main" id="{2D5D54E0-EAB2-4268-A865-32BDC179B0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24313" y="1925278"/>
            <a:ext cx="2518295" cy="1579949"/>
          </a:xfrm>
          <a:prstGeom prst="rect">
            <a:avLst/>
          </a:prstGeom>
        </p:spPr>
      </p:pic>
      <p:pic>
        <p:nvPicPr>
          <p:cNvPr id="9" name="DQN-60000">
            <a:hlinkClick r:id="" action="ppaction://media"/>
            <a:extLst>
              <a:ext uri="{FF2B5EF4-FFF2-40B4-BE49-F238E27FC236}">
                <a16:creationId xmlns="" xmlns:a16="http://schemas.microsoft.com/office/drawing/2014/main" id="{8E9A7DD2-33FF-4E0E-A3D3-4E7FD761F37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227684" y="1925278"/>
            <a:ext cx="2518296" cy="1579950"/>
          </a:xfrm>
          <a:prstGeom prst="rect">
            <a:avLst/>
          </a:prstGeom>
        </p:spPr>
      </p:pic>
      <p:pic>
        <p:nvPicPr>
          <p:cNvPr id="10" name="DQN-90000">
            <a:hlinkClick r:id="" action="ppaction://media"/>
            <a:extLst>
              <a:ext uri="{FF2B5EF4-FFF2-40B4-BE49-F238E27FC236}">
                <a16:creationId xmlns="" xmlns:a16="http://schemas.microsoft.com/office/drawing/2014/main" id="{D4FE6F0F-DEE1-4C4B-8F21-5094F3DABCB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31053" y="1925278"/>
            <a:ext cx="2518292" cy="1579948"/>
          </a:xfrm>
          <a:prstGeom prst="rect">
            <a:avLst/>
          </a:prstGeom>
        </p:spPr>
      </p:pic>
      <p:pic>
        <p:nvPicPr>
          <p:cNvPr id="11" name="Rainbow-60000">
            <a:hlinkClick r:id="" action="ppaction://media"/>
            <a:extLst>
              <a:ext uri="{FF2B5EF4-FFF2-40B4-BE49-F238E27FC236}">
                <a16:creationId xmlns="" xmlns:a16="http://schemas.microsoft.com/office/drawing/2014/main" id="{C6FF7143-56D7-4CEA-B24C-3F170E70AB29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27684" y="3758463"/>
            <a:ext cx="2518292" cy="1579948"/>
          </a:xfrm>
          <a:prstGeom prst="rect">
            <a:avLst/>
          </a:prstGeom>
        </p:spPr>
      </p:pic>
      <p:pic>
        <p:nvPicPr>
          <p:cNvPr id="12" name="Rainbow-30000">
            <a:hlinkClick r:id="" action="ppaction://media"/>
            <a:extLst>
              <a:ext uri="{FF2B5EF4-FFF2-40B4-BE49-F238E27FC236}">
                <a16:creationId xmlns="" xmlns:a16="http://schemas.microsoft.com/office/drawing/2014/main" id="{833A4F2A-AC89-4548-BB8C-C8DDAED12C80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324313" y="3758463"/>
            <a:ext cx="2518294" cy="1579949"/>
          </a:xfrm>
          <a:prstGeom prst="rect">
            <a:avLst/>
          </a:prstGeom>
        </p:spPr>
      </p:pic>
      <p:pic>
        <p:nvPicPr>
          <p:cNvPr id="13" name="Rainbow-90000">
            <a:hlinkClick r:id="" action="ppaction://media"/>
            <a:extLst>
              <a:ext uri="{FF2B5EF4-FFF2-40B4-BE49-F238E27FC236}">
                <a16:creationId xmlns="" xmlns:a16="http://schemas.microsoft.com/office/drawing/2014/main" id="{5A5094BF-2464-4840-89DD-518761E74D2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131053" y="3758463"/>
            <a:ext cx="2588221" cy="162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0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1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2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3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2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1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C0EF4E4E-6C13-4D7D-B19F-74744B884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Démo - Final</a:t>
            </a:r>
          </a:p>
        </p:txBody>
      </p:sp>
      <p:pic>
        <p:nvPicPr>
          <p:cNvPr id="6" name="2018-11-25 09-49-17">
            <a:hlinkClick r:id="" action="ppaction://media"/>
            <a:extLst>
              <a:ext uri="{FF2B5EF4-FFF2-40B4-BE49-F238E27FC236}">
                <a16:creationId xmlns="" xmlns:a16="http://schemas.microsoft.com/office/drawing/2014/main" id="{E638D4F0-1F29-4D13-9DB9-5B910665E77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3163" y="1246188"/>
            <a:ext cx="7367587" cy="4622800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1AA88C10-7A10-498C-8571-DA2A2060F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UMONS Hands on AI - Décembre 2018 - Défi 3</a:t>
            </a:r>
            <a:endParaRPr lang="fr-BE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ABF6B870-ABFB-4B4B-8135-2BCAB607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CAD-0358-486F-9F40-FE616817FE32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29101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Jean-Sébastien </a:t>
            </a:r>
            <a:r>
              <a:rPr lang="fr-BE" dirty="0" err="1" smtClean="0"/>
              <a:t>Gonsette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fr-BE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j</a:t>
            </a:r>
            <a:r>
              <a:rPr lang="fr-B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ean-sebastien.gonsette@awtce.be</a:t>
            </a:r>
            <a:endParaRPr lang="fr-BE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r-BE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j</a:t>
            </a:r>
            <a:r>
              <a:rPr lang="fr-BE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eansebastien.gonsette@gmail.com</a:t>
            </a:r>
            <a:endParaRPr lang="fr-BE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 smtClean="0"/>
              <a:t>UMONS Hands on AI - Décembre 2018 - Défi 3</a:t>
            </a:r>
            <a:endParaRPr lang="fr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CAD-0358-486F-9F40-FE616817FE32}" type="slidenum">
              <a:rPr lang="fr-BE" smtClean="0"/>
              <a:t>12</a:t>
            </a:fld>
            <a:endParaRPr lang="fr-BE"/>
          </a:p>
        </p:txBody>
      </p:sp>
      <p:pic>
        <p:nvPicPr>
          <p:cNvPr id="4101" name="Picture 5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0" b="20025"/>
          <a:stretch/>
        </p:blipFill>
        <p:spPr bwMode="auto">
          <a:xfrm>
            <a:off x="6098677" y="5399315"/>
            <a:ext cx="2695575" cy="635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Image associé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3"/>
          <a:stretch/>
        </p:blipFill>
        <p:spPr bwMode="auto">
          <a:xfrm>
            <a:off x="246841" y="97305"/>
            <a:ext cx="11702505" cy="471923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83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DEACBDC-94B4-4700-897E-D0A3B092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Framework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93C3E604-4536-48F6-AF12-1880F075C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BE" sz="2400" dirty="0">
                <a:solidFill>
                  <a:srgbClr val="C00000"/>
                </a:solidFill>
              </a:rPr>
              <a:t>Point de départ</a:t>
            </a:r>
            <a:r>
              <a:rPr lang="fr-BE" sz="2400" dirty="0"/>
              <a:t>: travail de </a:t>
            </a:r>
            <a:r>
              <a:rPr lang="fr-BE" sz="2400" b="1" dirty="0"/>
              <a:t>Tycho van der </a:t>
            </a:r>
            <a:r>
              <a:rPr lang="fr-BE" sz="2400" b="1" dirty="0" err="1"/>
              <a:t>Ouderaa</a:t>
            </a:r>
            <a:r>
              <a:rPr lang="fr-BE" sz="2400" b="1" dirty="0"/>
              <a:t> </a:t>
            </a:r>
            <a:r>
              <a:rPr lang="fr-BE" sz="2400" dirty="0"/>
              <a:t>disponible sur </a:t>
            </a:r>
            <a:r>
              <a:rPr lang="fr-BE" sz="2400" b="1" dirty="0"/>
              <a:t>GitHub</a:t>
            </a:r>
          </a:p>
          <a:p>
            <a:r>
              <a:rPr lang="fr-BE" dirty="0"/>
              <a:t>Basé sur l’implémentation de </a:t>
            </a:r>
            <a:r>
              <a:rPr lang="fr-BE" dirty="0" err="1"/>
              <a:t>PacMan</a:t>
            </a:r>
            <a:r>
              <a:rPr lang="fr-BE" dirty="0"/>
              <a:t> par l’université de </a:t>
            </a:r>
            <a:r>
              <a:rPr lang="fr-BE" dirty="0">
                <a:solidFill>
                  <a:srgbClr val="C00000"/>
                </a:solidFill>
              </a:rPr>
              <a:t>Berkeley</a:t>
            </a:r>
          </a:p>
          <a:p>
            <a:endParaRPr lang="fr-BE" dirty="0"/>
          </a:p>
          <a:p>
            <a:r>
              <a:rPr lang="fr-BE" dirty="0"/>
              <a:t>Implémentant un agent DQN en </a:t>
            </a:r>
            <a:r>
              <a:rPr lang="fr-BE" dirty="0" err="1">
                <a:solidFill>
                  <a:srgbClr val="C00000"/>
                </a:solidFill>
              </a:rPr>
              <a:t>TensorFlow</a:t>
            </a:r>
            <a:endParaRPr lang="fr-BE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fr-BE" sz="2400" dirty="0"/>
          </a:p>
          <a:p>
            <a:pPr marL="0" indent="0">
              <a:buNone/>
            </a:pPr>
            <a:r>
              <a:rPr lang="fr-BE" sz="2400" dirty="0"/>
              <a:t>Contribution: </a:t>
            </a:r>
            <a:r>
              <a:rPr lang="fr-BE" dirty="0"/>
              <a:t>Implémentation d’un agent DQN en </a:t>
            </a:r>
            <a:r>
              <a:rPr lang="fr-BE" dirty="0" err="1">
                <a:solidFill>
                  <a:srgbClr val="C00000"/>
                </a:solidFill>
              </a:rPr>
              <a:t>Keras</a:t>
            </a:r>
            <a:r>
              <a:rPr lang="fr-BE" dirty="0">
                <a:solidFill>
                  <a:srgbClr val="C00000"/>
                </a:solidFill>
              </a:rPr>
              <a:t>-RL</a:t>
            </a:r>
            <a:r>
              <a:rPr lang="fr-BE" dirty="0">
                <a:solidFill>
                  <a:schemeClr val="tx1"/>
                </a:solidFill>
              </a:rPr>
              <a:t>, avec</a:t>
            </a:r>
          </a:p>
          <a:p>
            <a:pPr marL="292608" lvl="1" indent="0">
              <a:buNone/>
            </a:pPr>
            <a:r>
              <a:rPr lang="fr-BE" sz="2000" dirty="0"/>
              <a:t>Double </a:t>
            </a:r>
            <a:r>
              <a:rPr lang="fr-BE" sz="2000" dirty="0" smtClean="0"/>
              <a:t>DQN (2015)</a:t>
            </a:r>
            <a:endParaRPr lang="fr-BE" sz="2000" dirty="0"/>
          </a:p>
          <a:p>
            <a:pPr marL="292608" lvl="1" indent="0">
              <a:buNone/>
            </a:pPr>
            <a:r>
              <a:rPr lang="fr-BE" sz="2000" dirty="0" err="1"/>
              <a:t>Dueling</a:t>
            </a:r>
            <a:r>
              <a:rPr lang="fr-BE" sz="2000" dirty="0"/>
              <a:t> </a:t>
            </a:r>
            <a:r>
              <a:rPr lang="fr-BE" sz="2000" dirty="0" smtClean="0"/>
              <a:t>DQN (2015)</a:t>
            </a:r>
            <a:endParaRPr lang="fr-BE" sz="2000" dirty="0"/>
          </a:p>
          <a:p>
            <a:pPr marL="292608" lvl="1" indent="0">
              <a:buNone/>
            </a:pPr>
            <a:r>
              <a:rPr lang="fr-BE" sz="2000" dirty="0"/>
              <a:t>Noisy </a:t>
            </a:r>
            <a:r>
              <a:rPr lang="fr-BE" sz="2000" dirty="0" smtClean="0"/>
              <a:t>Nets (2018)</a:t>
            </a:r>
            <a:endParaRPr lang="fr-BE" sz="2000" dirty="0"/>
          </a:p>
          <a:p>
            <a:pPr marL="292608" lvl="1" indent="0">
              <a:buNone/>
            </a:pPr>
            <a:r>
              <a:rPr lang="fr-BE" sz="2000" dirty="0"/>
              <a:t>N-</a:t>
            </a:r>
            <a:r>
              <a:rPr lang="fr-BE" sz="2000" dirty="0" err="1"/>
              <a:t>step</a:t>
            </a:r>
            <a:r>
              <a:rPr lang="fr-BE" sz="2000"/>
              <a:t> </a:t>
            </a:r>
            <a:r>
              <a:rPr lang="fr-BE" sz="2000" smtClean="0"/>
              <a:t>Q-Learning (2017)</a:t>
            </a:r>
            <a:endParaRPr lang="fr-BE" sz="2000" dirty="0"/>
          </a:p>
          <a:p>
            <a:pPr marL="292608" lvl="1" indent="0">
              <a:buNone/>
            </a:pPr>
            <a:r>
              <a:rPr lang="fr-BE" sz="2000" dirty="0" err="1"/>
              <a:t>Prioritized</a:t>
            </a:r>
            <a:r>
              <a:rPr lang="fr-BE" sz="2000" dirty="0"/>
              <a:t> </a:t>
            </a:r>
            <a:r>
              <a:rPr lang="fr-BE" sz="2000" dirty="0" err="1"/>
              <a:t>Experience</a:t>
            </a:r>
            <a:r>
              <a:rPr lang="fr-BE" sz="2000" dirty="0"/>
              <a:t> </a:t>
            </a:r>
            <a:r>
              <a:rPr lang="fr-BE" sz="2000" dirty="0" err="1" smtClean="0"/>
              <a:t>Replay</a:t>
            </a:r>
            <a:r>
              <a:rPr lang="fr-BE" sz="2000" dirty="0" smtClean="0"/>
              <a:t> (2015)</a:t>
            </a:r>
            <a:endParaRPr lang="fr-BE" sz="2000" dirty="0"/>
          </a:p>
          <a:p>
            <a:pPr marL="292608" lvl="1" indent="0">
              <a:buNone/>
            </a:pPr>
            <a:endParaRPr lang="fr-BE" dirty="0">
              <a:solidFill>
                <a:srgbClr val="C00000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CAADF455-9351-4849-A1CA-B9B4E1245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CAD-0358-486F-9F40-FE616817FE32}" type="slidenum">
              <a:rPr lang="fr-BE" smtClean="0"/>
              <a:t>2</a:t>
            </a:fld>
            <a:endParaRPr lang="fr-BE"/>
          </a:p>
        </p:txBody>
      </p:sp>
      <p:sp>
        <p:nvSpPr>
          <p:cNvPr id="8" name="Espace réservé de la date 7">
            <a:extLst>
              <a:ext uri="{FF2B5EF4-FFF2-40B4-BE49-F238E27FC236}">
                <a16:creationId xmlns="" xmlns:a16="http://schemas.microsoft.com/office/drawing/2014/main" id="{18AF7721-3DF5-4215-8EE5-71B3358A3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UMONS Hands on AI - Décembre 2018 - Défi 3</a:t>
            </a:r>
            <a:endParaRPr lang="fr-BE" dirty="0"/>
          </a:p>
        </p:txBody>
      </p:sp>
      <p:sp>
        <p:nvSpPr>
          <p:cNvPr id="6" name="Rectangle 5">
            <a:hlinkClick r:id="rId2"/>
            <a:extLst>
              <a:ext uri="{FF2B5EF4-FFF2-40B4-BE49-F238E27FC236}">
                <a16:creationId xmlns="" xmlns:a16="http://schemas.microsoft.com/office/drawing/2014/main" id="{24B85759-3D7E-46FD-9DFD-A0E9B81B8EF9}"/>
              </a:ext>
            </a:extLst>
          </p:cNvPr>
          <p:cNvSpPr/>
          <p:nvPr/>
        </p:nvSpPr>
        <p:spPr>
          <a:xfrm>
            <a:off x="6852572" y="471553"/>
            <a:ext cx="4197431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fr-BE" dirty="0"/>
              <a:t>https://github.com/tychovdo/PacmanDQN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89702F3B-C415-47A5-AB22-24A0E757D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742" y="2221204"/>
            <a:ext cx="1336748" cy="1111931"/>
          </a:xfrm>
          <a:prstGeom prst="rect">
            <a:avLst/>
          </a:prstGeom>
        </p:spPr>
      </p:pic>
      <p:pic>
        <p:nvPicPr>
          <p:cNvPr id="3074" name="Picture 2" descr="Résultat de recherche d'images pour &quot;berkeley&quot;">
            <a:extLst>
              <a:ext uri="{FF2B5EF4-FFF2-40B4-BE49-F238E27FC236}">
                <a16:creationId xmlns="" xmlns:a16="http://schemas.microsoft.com/office/drawing/2014/main" id="{A4FB6E6B-B096-4DAC-A9A9-1DB099D3D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641" y="1555997"/>
            <a:ext cx="1761331" cy="70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1437F079-0033-4644-BC1D-220EBBDA97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614" y="3797102"/>
            <a:ext cx="2335015" cy="842853"/>
          </a:xfrm>
          <a:prstGeom prst="rect">
            <a:avLst/>
          </a:prstGeom>
        </p:spPr>
      </p:pic>
      <p:sp>
        <p:nvSpPr>
          <p:cNvPr id="15" name="ZoneTexte 14">
            <a:hlinkClick r:id="rId6"/>
            <a:extLst>
              <a:ext uri="{FF2B5EF4-FFF2-40B4-BE49-F238E27FC236}">
                <a16:creationId xmlns="" xmlns:a16="http://schemas.microsoft.com/office/drawing/2014/main" id="{E396A266-AF29-40A9-94F0-25625B82E6BD}"/>
              </a:ext>
            </a:extLst>
          </p:cNvPr>
          <p:cNvSpPr txBox="1"/>
          <p:nvPr/>
        </p:nvSpPr>
        <p:spPr>
          <a:xfrm>
            <a:off x="7828850" y="5045961"/>
            <a:ext cx="3545779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fr-BE" dirty="0"/>
              <a:t>Rainbow: </a:t>
            </a:r>
            <a:r>
              <a:rPr lang="fr-BE" dirty="0" err="1"/>
              <a:t>Combining</a:t>
            </a:r>
            <a:r>
              <a:rPr lang="fr-BE" dirty="0"/>
              <a:t> </a:t>
            </a:r>
            <a:r>
              <a:rPr lang="fr-BE" dirty="0" err="1"/>
              <a:t>Improvements</a:t>
            </a:r>
            <a:endParaRPr lang="fr-BE" dirty="0"/>
          </a:p>
          <a:p>
            <a:r>
              <a:rPr lang="fr-BE" dirty="0"/>
              <a:t>in </a:t>
            </a:r>
            <a:r>
              <a:rPr lang="fr-BE" dirty="0" err="1"/>
              <a:t>Deep</a:t>
            </a:r>
            <a:r>
              <a:rPr lang="fr-BE" dirty="0"/>
              <a:t> </a:t>
            </a:r>
            <a:r>
              <a:rPr lang="fr-BE" dirty="0" err="1"/>
              <a:t>Reinforcement</a:t>
            </a:r>
            <a:r>
              <a:rPr lang="fr-BE" dirty="0"/>
              <a:t> Learning</a:t>
            </a:r>
          </a:p>
        </p:txBody>
      </p:sp>
    </p:spTree>
    <p:extLst>
      <p:ext uri="{BB962C8B-B14F-4D97-AF65-F5344CB8AC3E}">
        <p14:creationId xmlns:p14="http://schemas.microsoft.com/office/powerpoint/2010/main" val="97787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0779510-C48C-4049-A6E2-5B72BA73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Pourquoi </a:t>
            </a:r>
            <a:r>
              <a:rPr lang="fr-BE" dirty="0" err="1"/>
              <a:t>Keras</a:t>
            </a:r>
            <a:r>
              <a:rPr lang="fr-BE" dirty="0"/>
              <a:t> 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971C33F6-E2D7-49A1-AFF5-F5FC206DE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E1FC59F1-305B-441C-9353-9F0533D99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UMONS Hands on AI - Décembre 2018 - Défi 3</a:t>
            </a:r>
            <a:endParaRPr lang="fr-BE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8EBF87BB-5F39-4D3F-8C32-23D2592F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CAD-0358-486F-9F40-FE616817FE32}" type="slidenum">
              <a:rPr lang="fr-BE" smtClean="0"/>
              <a:t>3</a:t>
            </a:fld>
            <a:endParaRPr lang="fr-BE"/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4D337741-F0AD-41EC-9B34-FA344C9066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26" b="20317"/>
          <a:stretch/>
        </p:blipFill>
        <p:spPr>
          <a:xfrm>
            <a:off x="137723" y="1335810"/>
            <a:ext cx="5255097" cy="406804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00C43F17-4509-43E1-8C56-90EF4D398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313" y="2885716"/>
            <a:ext cx="6215964" cy="998436"/>
          </a:xfrm>
          <a:prstGeom prst="rect">
            <a:avLst/>
          </a:prstGeom>
        </p:spPr>
      </p:pic>
      <p:sp>
        <p:nvSpPr>
          <p:cNvPr id="11" name="Accolade fermante 10">
            <a:extLst>
              <a:ext uri="{FF2B5EF4-FFF2-40B4-BE49-F238E27FC236}">
                <a16:creationId xmlns="" xmlns:a16="http://schemas.microsoft.com/office/drawing/2014/main" id="{319AFE5E-03FD-4BE2-83CF-DEB83F62D60B}"/>
              </a:ext>
            </a:extLst>
          </p:cNvPr>
          <p:cNvSpPr/>
          <p:nvPr/>
        </p:nvSpPr>
        <p:spPr>
          <a:xfrm>
            <a:off x="5480050" y="1409700"/>
            <a:ext cx="241300" cy="394970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1583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8259D89-F2B4-4D24-B599-294680485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Architecture du réseau neuronal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="" xmlns:a16="http://schemas.microsoft.com/office/drawing/2014/main" id="{24E354C8-6D37-419B-9D74-AD004285C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966" y="2414718"/>
            <a:ext cx="7236056" cy="2028563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7959D994-AC06-4F7B-B3EE-663A0E62A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UMONS Hands on AI - Décembre 2018 - Défi 3</a:t>
            </a:r>
            <a:endParaRPr lang="fr-BE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340428C3-1C4F-4FEE-BCC8-0FF4148FA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CAD-0358-486F-9F40-FE616817FE32}" type="slidenum">
              <a:rPr lang="fr-BE" smtClean="0"/>
              <a:t>4</a:t>
            </a:fld>
            <a:endParaRPr lang="fr-BE"/>
          </a:p>
        </p:txBody>
      </p:sp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5AE535D6-43F1-4FF1-9BA2-143B9C10C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317" b="10726"/>
          <a:stretch/>
        </p:blipFill>
        <p:spPr>
          <a:xfrm>
            <a:off x="289116" y="2753873"/>
            <a:ext cx="1489327" cy="1350253"/>
          </a:xfrm>
          <a:prstGeom prst="rect">
            <a:avLst/>
          </a:prstGeom>
        </p:spPr>
      </p:pic>
      <p:sp>
        <p:nvSpPr>
          <p:cNvPr id="9" name="Flèche : haut 8">
            <a:extLst>
              <a:ext uri="{FF2B5EF4-FFF2-40B4-BE49-F238E27FC236}">
                <a16:creationId xmlns="" xmlns:a16="http://schemas.microsoft.com/office/drawing/2014/main" id="{8AF34F97-9074-4E6C-98C7-E03DFAD36E9C}"/>
              </a:ext>
            </a:extLst>
          </p:cNvPr>
          <p:cNvSpPr/>
          <p:nvPr/>
        </p:nvSpPr>
        <p:spPr>
          <a:xfrm rot="5400000">
            <a:off x="2089971" y="3184176"/>
            <a:ext cx="324465" cy="489646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Flèche : haut 9">
            <a:extLst>
              <a:ext uri="{FF2B5EF4-FFF2-40B4-BE49-F238E27FC236}">
                <a16:creationId xmlns="" xmlns:a16="http://schemas.microsoft.com/office/drawing/2014/main" id="{14BBE92E-D16F-492E-B0AA-D8062040C9D1}"/>
              </a:ext>
            </a:extLst>
          </p:cNvPr>
          <p:cNvSpPr/>
          <p:nvPr/>
        </p:nvSpPr>
        <p:spPr>
          <a:xfrm rot="5400000">
            <a:off x="10267211" y="3184177"/>
            <a:ext cx="324465" cy="489646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32" name="Groupe 31">
            <a:extLst>
              <a:ext uri="{FF2B5EF4-FFF2-40B4-BE49-F238E27FC236}">
                <a16:creationId xmlns="" xmlns:a16="http://schemas.microsoft.com/office/drawing/2014/main" id="{375E7F2A-1F19-4474-9AA0-BA0914CB912A}"/>
              </a:ext>
            </a:extLst>
          </p:cNvPr>
          <p:cNvGrpSpPr/>
          <p:nvPr/>
        </p:nvGrpSpPr>
        <p:grpSpPr>
          <a:xfrm>
            <a:off x="10839450" y="2928692"/>
            <a:ext cx="1003300" cy="1000616"/>
            <a:chOff x="4311650" y="875454"/>
            <a:chExt cx="1727200" cy="1722579"/>
          </a:xfrm>
        </p:grpSpPr>
        <p:grpSp>
          <p:nvGrpSpPr>
            <p:cNvPr id="22" name="Groupe 21">
              <a:extLst>
                <a:ext uri="{FF2B5EF4-FFF2-40B4-BE49-F238E27FC236}">
                  <a16:creationId xmlns="" xmlns:a16="http://schemas.microsoft.com/office/drawing/2014/main" id="{31709876-4A61-4858-863B-671B0E7890AE}"/>
                </a:ext>
              </a:extLst>
            </p:cNvPr>
            <p:cNvGrpSpPr/>
            <p:nvPr/>
          </p:nvGrpSpPr>
          <p:grpSpPr>
            <a:xfrm>
              <a:off x="4311650" y="1397000"/>
              <a:ext cx="673100" cy="673100"/>
              <a:chOff x="4311650" y="1397000"/>
              <a:chExt cx="673100" cy="673100"/>
            </a:xfrm>
          </p:grpSpPr>
          <p:sp>
            <p:nvSpPr>
              <p:cNvPr id="13" name="Ellipse 12">
                <a:extLst>
                  <a:ext uri="{FF2B5EF4-FFF2-40B4-BE49-F238E27FC236}">
                    <a16:creationId xmlns="" xmlns:a16="http://schemas.microsoft.com/office/drawing/2014/main" id="{F74DD4D6-DB16-4C05-9AE5-AB97F1455CE0}"/>
                  </a:ext>
                </a:extLst>
              </p:cNvPr>
              <p:cNvSpPr/>
              <p:nvPr/>
            </p:nvSpPr>
            <p:spPr>
              <a:xfrm>
                <a:off x="4311650" y="1397000"/>
                <a:ext cx="673100" cy="6731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pic>
            <p:nvPicPr>
              <p:cNvPr id="21" name="Graphique 20" descr="Flèche : tout droit">
                <a:extLst>
                  <a:ext uri="{FF2B5EF4-FFF2-40B4-BE49-F238E27FC236}">
                    <a16:creationId xmlns="" xmlns:a16="http://schemas.microsoft.com/office/drawing/2014/main" id="{5478D1C8-5799-4E3A-9794-9887297B8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330700" y="1419225"/>
                <a:ext cx="628650" cy="628650"/>
              </a:xfrm>
              <a:prstGeom prst="rect">
                <a:avLst/>
              </a:prstGeom>
            </p:spPr>
          </p:pic>
        </p:grpSp>
        <p:grpSp>
          <p:nvGrpSpPr>
            <p:cNvPr id="23" name="Groupe 22">
              <a:extLst>
                <a:ext uri="{FF2B5EF4-FFF2-40B4-BE49-F238E27FC236}">
                  <a16:creationId xmlns="" xmlns:a16="http://schemas.microsoft.com/office/drawing/2014/main" id="{886AAFD8-B369-4D21-B58A-E10A9DA85383}"/>
                </a:ext>
              </a:extLst>
            </p:cNvPr>
            <p:cNvGrpSpPr/>
            <p:nvPr/>
          </p:nvGrpSpPr>
          <p:grpSpPr>
            <a:xfrm rot="10800000">
              <a:off x="5365750" y="1422400"/>
              <a:ext cx="673100" cy="673100"/>
              <a:chOff x="4311650" y="1397000"/>
              <a:chExt cx="673100" cy="673100"/>
            </a:xfrm>
          </p:grpSpPr>
          <p:sp>
            <p:nvSpPr>
              <p:cNvPr id="24" name="Ellipse 23">
                <a:extLst>
                  <a:ext uri="{FF2B5EF4-FFF2-40B4-BE49-F238E27FC236}">
                    <a16:creationId xmlns="" xmlns:a16="http://schemas.microsoft.com/office/drawing/2014/main" id="{23EE4433-DDF8-4532-A9A8-DDC387CDEAF3}"/>
                  </a:ext>
                </a:extLst>
              </p:cNvPr>
              <p:cNvSpPr/>
              <p:nvPr/>
            </p:nvSpPr>
            <p:spPr>
              <a:xfrm>
                <a:off x="4311650" y="1397000"/>
                <a:ext cx="673100" cy="6731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pic>
            <p:nvPicPr>
              <p:cNvPr id="25" name="Graphique 24" descr="Flèche : tout droit">
                <a:extLst>
                  <a:ext uri="{FF2B5EF4-FFF2-40B4-BE49-F238E27FC236}">
                    <a16:creationId xmlns="" xmlns:a16="http://schemas.microsoft.com/office/drawing/2014/main" id="{415B9BFB-F7B7-4636-A0E1-DA5B40E244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330700" y="1419225"/>
                <a:ext cx="628650" cy="628650"/>
              </a:xfrm>
              <a:prstGeom prst="rect">
                <a:avLst/>
              </a:prstGeom>
            </p:spPr>
          </p:pic>
        </p:grpSp>
        <p:grpSp>
          <p:nvGrpSpPr>
            <p:cNvPr id="26" name="Groupe 25">
              <a:extLst>
                <a:ext uri="{FF2B5EF4-FFF2-40B4-BE49-F238E27FC236}">
                  <a16:creationId xmlns="" xmlns:a16="http://schemas.microsoft.com/office/drawing/2014/main" id="{A6A168C6-CE1F-430F-8C16-3379584E1AD6}"/>
                </a:ext>
              </a:extLst>
            </p:cNvPr>
            <p:cNvGrpSpPr/>
            <p:nvPr/>
          </p:nvGrpSpPr>
          <p:grpSpPr>
            <a:xfrm rot="5400000">
              <a:off x="4832350" y="875454"/>
              <a:ext cx="673100" cy="673100"/>
              <a:chOff x="4311650" y="1397000"/>
              <a:chExt cx="673100" cy="673100"/>
            </a:xfrm>
          </p:grpSpPr>
          <p:sp>
            <p:nvSpPr>
              <p:cNvPr id="27" name="Ellipse 26">
                <a:extLst>
                  <a:ext uri="{FF2B5EF4-FFF2-40B4-BE49-F238E27FC236}">
                    <a16:creationId xmlns="" xmlns:a16="http://schemas.microsoft.com/office/drawing/2014/main" id="{90941A4E-9248-4A49-915B-86CB94EDC3DD}"/>
                  </a:ext>
                </a:extLst>
              </p:cNvPr>
              <p:cNvSpPr/>
              <p:nvPr/>
            </p:nvSpPr>
            <p:spPr>
              <a:xfrm>
                <a:off x="4311650" y="1397000"/>
                <a:ext cx="673100" cy="6731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pic>
            <p:nvPicPr>
              <p:cNvPr id="28" name="Graphique 27" descr="Flèche : tout droit">
                <a:extLst>
                  <a:ext uri="{FF2B5EF4-FFF2-40B4-BE49-F238E27FC236}">
                    <a16:creationId xmlns="" xmlns:a16="http://schemas.microsoft.com/office/drawing/2014/main" id="{A8236F92-DE56-42EE-929C-92E3F0B878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330700" y="1419225"/>
                <a:ext cx="628650" cy="628650"/>
              </a:xfrm>
              <a:prstGeom prst="rect">
                <a:avLst/>
              </a:prstGeom>
            </p:spPr>
          </p:pic>
        </p:grpSp>
        <p:grpSp>
          <p:nvGrpSpPr>
            <p:cNvPr id="29" name="Groupe 28">
              <a:extLst>
                <a:ext uri="{FF2B5EF4-FFF2-40B4-BE49-F238E27FC236}">
                  <a16:creationId xmlns="" xmlns:a16="http://schemas.microsoft.com/office/drawing/2014/main" id="{040483BC-41AB-460C-91BA-275507A87D8C}"/>
                </a:ext>
              </a:extLst>
            </p:cNvPr>
            <p:cNvGrpSpPr/>
            <p:nvPr/>
          </p:nvGrpSpPr>
          <p:grpSpPr>
            <a:xfrm rot="16200000">
              <a:off x="4832002" y="1924933"/>
              <a:ext cx="673100" cy="673100"/>
              <a:chOff x="4311650" y="1397000"/>
              <a:chExt cx="673100" cy="673100"/>
            </a:xfrm>
          </p:grpSpPr>
          <p:sp>
            <p:nvSpPr>
              <p:cNvPr id="30" name="Ellipse 29">
                <a:extLst>
                  <a:ext uri="{FF2B5EF4-FFF2-40B4-BE49-F238E27FC236}">
                    <a16:creationId xmlns="" xmlns:a16="http://schemas.microsoft.com/office/drawing/2014/main" id="{4266AF9E-745D-4C2B-B1DA-61FAADB14B12}"/>
                  </a:ext>
                </a:extLst>
              </p:cNvPr>
              <p:cNvSpPr/>
              <p:nvPr/>
            </p:nvSpPr>
            <p:spPr>
              <a:xfrm>
                <a:off x="4311650" y="1397000"/>
                <a:ext cx="673100" cy="6731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BE"/>
              </a:p>
            </p:txBody>
          </p:sp>
          <p:pic>
            <p:nvPicPr>
              <p:cNvPr id="31" name="Graphique 30" descr="Flèche : tout droit">
                <a:extLst>
                  <a:ext uri="{FF2B5EF4-FFF2-40B4-BE49-F238E27FC236}">
                    <a16:creationId xmlns="" xmlns:a16="http://schemas.microsoft.com/office/drawing/2014/main" id="{FE086196-E8CE-4295-8846-62C7AE0FF9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4330700" y="1419225"/>
                <a:ext cx="628650" cy="62865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8435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="" xmlns:a16="http://schemas.microsoft.com/office/drawing/2014/main" id="{A094763B-D364-45BC-A353-B0F2ED5E7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932" y="3216483"/>
            <a:ext cx="697219" cy="816944"/>
          </a:xfrm>
        </p:spPr>
      </p:pic>
      <p:cxnSp>
        <p:nvCxnSpPr>
          <p:cNvPr id="20" name="Connecteur droit avec flèche 19">
            <a:extLst>
              <a:ext uri="{FF2B5EF4-FFF2-40B4-BE49-F238E27FC236}">
                <a16:creationId xmlns="" xmlns:a16="http://schemas.microsoft.com/office/drawing/2014/main" id="{B6AE9732-AE8D-483F-8146-AA48E4D60AEE}"/>
              </a:ext>
            </a:extLst>
          </p:cNvPr>
          <p:cNvCxnSpPr>
            <a:cxnSpLocks/>
          </p:cNvCxnSpPr>
          <p:nvPr/>
        </p:nvCxnSpPr>
        <p:spPr>
          <a:xfrm>
            <a:off x="3651250" y="3124201"/>
            <a:ext cx="1187450" cy="1409699"/>
          </a:xfrm>
          <a:prstGeom prst="straightConnector1">
            <a:avLst/>
          </a:prstGeom>
          <a:ln w="28575"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Cible">
            <a:extLst>
              <a:ext uri="{FF2B5EF4-FFF2-40B4-BE49-F238E27FC236}">
                <a16:creationId xmlns="" xmlns:a16="http://schemas.microsoft.com/office/drawing/2014/main" id="{D2BA1D73-91CD-4FEA-B8B4-6463EE4C8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 bwMode="auto">
          <a:xfrm>
            <a:off x="5842000" y="1790700"/>
            <a:ext cx="939800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necteur droit avec flèche 12">
            <a:extLst>
              <a:ext uri="{FF2B5EF4-FFF2-40B4-BE49-F238E27FC236}">
                <a16:creationId xmlns="" xmlns:a16="http://schemas.microsoft.com/office/drawing/2014/main" id="{96812867-8963-4B33-A5CE-351FDCD6CDD3}"/>
              </a:ext>
            </a:extLst>
          </p:cNvPr>
          <p:cNvCxnSpPr>
            <a:cxnSpLocks/>
          </p:cNvCxnSpPr>
          <p:nvPr/>
        </p:nvCxnSpPr>
        <p:spPr>
          <a:xfrm flipV="1">
            <a:off x="2209800" y="2489200"/>
            <a:ext cx="3524250" cy="1052031"/>
          </a:xfrm>
          <a:prstGeom prst="straightConnector1">
            <a:avLst/>
          </a:prstGeom>
          <a:ln w="28575"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="" xmlns:a16="http://schemas.microsoft.com/office/drawing/2014/main" id="{BA16B33D-8A54-4BDE-9BEA-A250F4C1F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Double DQN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FBC58230-31B2-405F-BDC5-77723CEF9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UMONS Hands on AI - Décembre 2018 - Défi 3</a:t>
            </a:r>
            <a:endParaRPr lang="fr-BE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010D7620-90B7-4814-9040-127819DC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CAD-0358-486F-9F40-FE616817FE32}" type="slidenum">
              <a:rPr lang="fr-BE" smtClean="0"/>
              <a:t>5</a:t>
            </a:fld>
            <a:endParaRPr lang="fr-BE"/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="" xmlns:a16="http://schemas.microsoft.com/office/drawing/2014/main" id="{2BC5A411-75DF-4C66-A0A2-D02DA69751D5}"/>
              </a:ext>
            </a:extLst>
          </p:cNvPr>
          <p:cNvCxnSpPr>
            <a:cxnSpLocks/>
          </p:cNvCxnSpPr>
          <p:nvPr/>
        </p:nvCxnSpPr>
        <p:spPr>
          <a:xfrm flipV="1">
            <a:off x="2209800" y="3132759"/>
            <a:ext cx="1447800" cy="40847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="" xmlns:a16="http://schemas.microsoft.com/office/drawing/2014/main" id="{7EE00669-E04E-4A29-A40B-64CDBB94B13D}"/>
              </a:ext>
            </a:extLst>
          </p:cNvPr>
          <p:cNvCxnSpPr>
            <a:cxnSpLocks/>
          </p:cNvCxnSpPr>
          <p:nvPr/>
        </p:nvCxnSpPr>
        <p:spPr>
          <a:xfrm>
            <a:off x="3657600" y="3132759"/>
            <a:ext cx="558800" cy="62644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="" xmlns:a16="http://schemas.microsoft.com/office/drawing/2014/main" id="{3DC7670D-71C9-42BE-820B-9DB85AAA15CD}"/>
              </a:ext>
            </a:extLst>
          </p:cNvPr>
          <p:cNvCxnSpPr>
            <a:cxnSpLocks/>
          </p:cNvCxnSpPr>
          <p:nvPr/>
        </p:nvCxnSpPr>
        <p:spPr>
          <a:xfrm flipV="1">
            <a:off x="4165600" y="2603500"/>
            <a:ext cx="323850" cy="11287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="" xmlns:a16="http://schemas.microsoft.com/office/drawing/2014/main" id="{779C3DD2-C872-491C-8695-BC4C5A4F2569}"/>
              </a:ext>
            </a:extLst>
          </p:cNvPr>
          <p:cNvCxnSpPr>
            <a:cxnSpLocks/>
          </p:cNvCxnSpPr>
          <p:nvPr/>
        </p:nvCxnSpPr>
        <p:spPr>
          <a:xfrm flipV="1">
            <a:off x="4171950" y="1517652"/>
            <a:ext cx="603250" cy="2214555"/>
          </a:xfrm>
          <a:prstGeom prst="straightConnector1">
            <a:avLst/>
          </a:prstGeom>
          <a:ln w="28575"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="" xmlns:a16="http://schemas.microsoft.com/office/drawing/2014/main" id="{A3C3C61F-DDF0-4875-99F3-B0373D1AFBD0}"/>
              </a:ext>
            </a:extLst>
          </p:cNvPr>
          <p:cNvSpPr txBox="1"/>
          <p:nvPr/>
        </p:nvSpPr>
        <p:spPr>
          <a:xfrm>
            <a:off x="6045200" y="4445000"/>
            <a:ext cx="5829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C00000"/>
                </a:solidFill>
              </a:rPr>
              <a:t>Solution</a:t>
            </a:r>
            <a:r>
              <a:rPr lang="fr-BE" sz="2400" dirty="0"/>
              <a:t>: Utilisation de 2 réseaux,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/>
              <a:t>l’un génère les Q-values (et les actions)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/>
              <a:t>Le second est mis à jour en fonction des </a:t>
            </a:r>
            <a:r>
              <a:rPr lang="fr-BE" sz="2000" i="1" dirty="0" err="1"/>
              <a:t>rewards</a:t>
            </a:r>
            <a:endParaRPr lang="fr-BE" sz="20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/>
              <a:t>Mise à jour après un certain nombre d’itérations</a:t>
            </a:r>
          </a:p>
        </p:txBody>
      </p:sp>
    </p:spTree>
    <p:extLst>
      <p:ext uri="{BB962C8B-B14F-4D97-AF65-F5344CB8AC3E}">
        <p14:creationId xmlns:p14="http://schemas.microsoft.com/office/powerpoint/2010/main" val="333299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0.1556 -0.071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-0.12813 0.328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56 -0.07176 L 0.20508 0.0196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" y="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813 0.3287 L -0.12604 -0.1009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2148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08 0.01968 L 0.23112 -0.1488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10093 L -0.00729 0.1481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636CF57-EC3A-435A-837C-2AAC49DC7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Dueling</a:t>
            </a:r>
            <a:r>
              <a:rPr lang="fr-BE" dirty="0"/>
              <a:t> DQN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="" xmlns:a16="http://schemas.microsoft.com/office/drawing/2014/main" id="{C4F7BE09-F3C5-41FF-A670-EE7AD1806F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" y="1246188"/>
            <a:ext cx="6294120" cy="4622800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E6D01E15-F031-4331-B6F4-EBF558968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UMONS Hands on AI - Décembre 2018 - Défi 3</a:t>
            </a:r>
            <a:endParaRPr lang="fr-BE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ABFA6CEE-9DFD-45F5-9C8F-BB260D640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CAD-0358-486F-9F40-FE616817FE32}" type="slidenum">
              <a:rPr lang="fr-BE" smtClean="0"/>
              <a:t>6</a:t>
            </a:fld>
            <a:endParaRPr lang="fr-BE"/>
          </a:p>
        </p:txBody>
      </p:sp>
      <p:sp>
        <p:nvSpPr>
          <p:cNvPr id="8" name="ZoneTexte 7">
            <a:extLst>
              <a:ext uri="{FF2B5EF4-FFF2-40B4-BE49-F238E27FC236}">
                <a16:creationId xmlns="" xmlns:a16="http://schemas.microsoft.com/office/drawing/2014/main" id="{EB645AEA-3DF0-4DE1-9742-73CE5FFD39CE}"/>
              </a:ext>
            </a:extLst>
          </p:cNvPr>
          <p:cNvSpPr txBox="1"/>
          <p:nvPr/>
        </p:nvSpPr>
        <p:spPr>
          <a:xfrm>
            <a:off x="5867399" y="1301750"/>
            <a:ext cx="50596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>
                <a:solidFill>
                  <a:srgbClr val="C00000"/>
                </a:solidFill>
              </a:rPr>
              <a:t>Avantage</a:t>
            </a:r>
            <a:r>
              <a:rPr lang="fr-BE" sz="2400" dirty="0"/>
              <a:t>: meilleur contraste entre,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108A151F-096C-4145-B36F-9558AAF49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997" y="1797050"/>
            <a:ext cx="2677583" cy="160655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D10EF9DA-61C6-435E-B542-831B90ABD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0852" y="3790950"/>
            <a:ext cx="2796947" cy="1498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4B055473-6E96-44A1-A992-B9CCFBA6499D}"/>
              </a:ext>
            </a:extLst>
          </p:cNvPr>
          <p:cNvSpPr/>
          <p:nvPr/>
        </p:nvSpPr>
        <p:spPr>
          <a:xfrm>
            <a:off x="5867400" y="1733987"/>
            <a:ext cx="32956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/>
              <a:t>Des situations où toutes les actions sont pratiquement équivalentes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1C4359B-4AA8-455D-AB9D-4954DB48828E}"/>
              </a:ext>
            </a:extLst>
          </p:cNvPr>
          <p:cNvSpPr/>
          <p:nvPr/>
        </p:nvSpPr>
        <p:spPr>
          <a:xfrm>
            <a:off x="5873750" y="3746937"/>
            <a:ext cx="32956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/>
              <a:t>Des situations où toute la valeur dépend du bon choix de l’action</a:t>
            </a:r>
          </a:p>
        </p:txBody>
      </p:sp>
    </p:spTree>
    <p:extLst>
      <p:ext uri="{BB962C8B-B14F-4D97-AF65-F5344CB8AC3E}">
        <p14:creationId xmlns:p14="http://schemas.microsoft.com/office/powerpoint/2010/main" val="405398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56199D2-0984-47B5-B56B-646829241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Noisy nets</a:t>
            </a:r>
          </a:p>
        </p:txBody>
      </p:sp>
      <p:pic>
        <p:nvPicPr>
          <p:cNvPr id="7" name="Espace réservé du contenu 6">
            <a:extLst>
              <a:ext uri="{FF2B5EF4-FFF2-40B4-BE49-F238E27FC236}">
                <a16:creationId xmlns="" xmlns:a16="http://schemas.microsoft.com/office/drawing/2014/main" id="{17AAA37F-D464-4EC3-91AF-5D06AE7F7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0" y="1246188"/>
            <a:ext cx="6300006" cy="4622800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59F670CD-3BA6-4130-8C62-76045FDEF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UMONS Hands on AI - Décembre 2018 - Défi 3</a:t>
            </a:r>
            <a:endParaRPr lang="fr-BE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1B5470AD-8331-427C-8368-B46025355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CAD-0358-486F-9F40-FE616817FE32}" type="slidenum">
              <a:rPr lang="fr-BE" smtClean="0"/>
              <a:t>7</a:t>
            </a:fld>
            <a:endParaRPr lang="fr-BE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1CD9E5D-5A31-4597-B139-A146D3BBE8C5}"/>
              </a:ext>
            </a:extLst>
          </p:cNvPr>
          <p:cNvSpPr/>
          <p:nvPr/>
        </p:nvSpPr>
        <p:spPr>
          <a:xfrm>
            <a:off x="6426201" y="1246188"/>
            <a:ext cx="55054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dirty="0">
                <a:solidFill>
                  <a:srgbClr val="C00000"/>
                </a:solidFill>
              </a:rPr>
              <a:t>Avantage</a:t>
            </a:r>
            <a:r>
              <a:rPr lang="fr-BE" sz="2400" dirty="0"/>
              <a:t>: Pas de méta-paramètre pour balancer l’exploitation et l’exploration, </a:t>
            </a:r>
            <a:endParaRPr lang="fr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/>
              <a:t>Le réseau configure lui-même le niveau de bruit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/>
              <a:t>Ce niveau évolue durant l’entrainement</a:t>
            </a:r>
          </a:p>
        </p:txBody>
      </p:sp>
    </p:spTree>
    <p:extLst>
      <p:ext uri="{BB962C8B-B14F-4D97-AF65-F5344CB8AC3E}">
        <p14:creationId xmlns:p14="http://schemas.microsoft.com/office/powerpoint/2010/main" val="413664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1159D218-4C2B-4D9B-85A6-25ADE2DB5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 err="1"/>
              <a:t>Prioritized</a:t>
            </a:r>
            <a:r>
              <a:rPr lang="fr-BE" dirty="0"/>
              <a:t> </a:t>
            </a:r>
            <a:r>
              <a:rPr lang="fr-BE" dirty="0" err="1"/>
              <a:t>Experience</a:t>
            </a:r>
            <a:r>
              <a:rPr lang="fr-BE" dirty="0"/>
              <a:t> Replay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94E73AE1-415A-4B43-B8C2-BB29AF05C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UMONS Hands on AI - Décembre 2018 - Défi 3</a:t>
            </a:r>
            <a:endParaRPr lang="fr-BE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E8C523DD-1649-4D3D-847C-FD2DDA86A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CAD-0358-486F-9F40-FE616817FE32}" type="slidenum">
              <a:rPr lang="fr-BE" smtClean="0"/>
              <a:t>8</a:t>
            </a:fld>
            <a:endParaRPr lang="fr-BE"/>
          </a:p>
        </p:txBody>
      </p:sp>
      <p:grpSp>
        <p:nvGrpSpPr>
          <p:cNvPr id="12" name="Groupe 11">
            <a:extLst>
              <a:ext uri="{FF2B5EF4-FFF2-40B4-BE49-F238E27FC236}">
                <a16:creationId xmlns="" xmlns:a16="http://schemas.microsoft.com/office/drawing/2014/main" id="{EC9B9DC8-9677-417E-845F-151CBEACA3A1}"/>
              </a:ext>
            </a:extLst>
          </p:cNvPr>
          <p:cNvGrpSpPr/>
          <p:nvPr/>
        </p:nvGrpSpPr>
        <p:grpSpPr>
          <a:xfrm>
            <a:off x="459336" y="1997370"/>
            <a:ext cx="5906068" cy="2438945"/>
            <a:chOff x="1314742" y="1738312"/>
            <a:chExt cx="5083822" cy="2081019"/>
          </a:xfrm>
        </p:grpSpPr>
        <p:pic>
          <p:nvPicPr>
            <p:cNvPr id="6" name="Image 5">
              <a:extLst>
                <a:ext uri="{FF2B5EF4-FFF2-40B4-BE49-F238E27FC236}">
                  <a16:creationId xmlns="" xmlns:a16="http://schemas.microsoft.com/office/drawing/2014/main" id="{970B3E1B-5B85-460A-9B86-C8A7DE9C4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4742" y="1738312"/>
              <a:ext cx="5083822" cy="178865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06D4EEC7-0B52-47E2-8FD8-38E9FB4445CF}"/>
                </a:ext>
              </a:extLst>
            </p:cNvPr>
            <p:cNvSpPr/>
            <p:nvPr/>
          </p:nvSpPr>
          <p:spPr>
            <a:xfrm>
              <a:off x="1424473" y="3526971"/>
              <a:ext cx="4864360" cy="2923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dirty="0"/>
                <a:t>Memory Replay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="" xmlns:a16="http://schemas.microsoft.com/office/drawing/2014/main" id="{E01C718F-96AE-4FF7-AACD-24F495EE8233}"/>
              </a:ext>
            </a:extLst>
          </p:cNvPr>
          <p:cNvGrpSpPr/>
          <p:nvPr/>
        </p:nvGrpSpPr>
        <p:grpSpPr>
          <a:xfrm>
            <a:off x="7816904" y="1917291"/>
            <a:ext cx="3568464" cy="2474562"/>
            <a:chOff x="7664784" y="1631610"/>
            <a:chExt cx="3236578" cy="2329589"/>
          </a:xfrm>
        </p:grpSpPr>
        <p:pic>
          <p:nvPicPr>
            <p:cNvPr id="8" name="Image 7">
              <a:extLst>
                <a:ext uri="{FF2B5EF4-FFF2-40B4-BE49-F238E27FC236}">
                  <a16:creationId xmlns="" xmlns:a16="http://schemas.microsoft.com/office/drawing/2014/main" id="{2CDB3C7A-3E1F-4C53-A53F-D78878222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4785" y="1631610"/>
              <a:ext cx="3236577" cy="200206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259B3A49-5DD3-4A83-950E-1A53E1D5019F}"/>
                </a:ext>
              </a:extLst>
            </p:cNvPr>
            <p:cNvSpPr/>
            <p:nvPr/>
          </p:nvSpPr>
          <p:spPr>
            <a:xfrm>
              <a:off x="7664784" y="3668839"/>
              <a:ext cx="3236578" cy="2923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dirty="0"/>
                <a:t>Game</a:t>
              </a:r>
            </a:p>
          </p:txBody>
        </p:sp>
      </p:grpSp>
      <p:sp>
        <p:nvSpPr>
          <p:cNvPr id="10" name="Ellipse 9">
            <a:extLst>
              <a:ext uri="{FF2B5EF4-FFF2-40B4-BE49-F238E27FC236}">
                <a16:creationId xmlns="" xmlns:a16="http://schemas.microsoft.com/office/drawing/2014/main" id="{1871940B-77CE-4AB3-BF4C-00D807B4055A}"/>
              </a:ext>
            </a:extLst>
          </p:cNvPr>
          <p:cNvSpPr/>
          <p:nvPr/>
        </p:nvSpPr>
        <p:spPr>
          <a:xfrm>
            <a:off x="9050045" y="5181851"/>
            <a:ext cx="1256563" cy="7787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dirty="0"/>
              <a:t>DQN Agent</a:t>
            </a:r>
          </a:p>
        </p:txBody>
      </p:sp>
      <p:sp>
        <p:nvSpPr>
          <p:cNvPr id="14" name="Flèche : haut 13">
            <a:extLst>
              <a:ext uri="{FF2B5EF4-FFF2-40B4-BE49-F238E27FC236}">
                <a16:creationId xmlns="" xmlns:a16="http://schemas.microsoft.com/office/drawing/2014/main" id="{932322AF-590F-4634-AAF1-D6D8F8EE87BF}"/>
              </a:ext>
            </a:extLst>
          </p:cNvPr>
          <p:cNvSpPr/>
          <p:nvPr/>
        </p:nvSpPr>
        <p:spPr>
          <a:xfrm>
            <a:off x="9516095" y="4588264"/>
            <a:ext cx="324465" cy="489646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5" name="Flèche : courbe vers le bas 14">
            <a:extLst>
              <a:ext uri="{FF2B5EF4-FFF2-40B4-BE49-F238E27FC236}">
                <a16:creationId xmlns="" xmlns:a16="http://schemas.microsoft.com/office/drawing/2014/main" id="{5D43F3F9-EF1B-48B5-BE2C-6BBA2EFA3D94}"/>
              </a:ext>
            </a:extLst>
          </p:cNvPr>
          <p:cNvSpPr/>
          <p:nvPr/>
        </p:nvSpPr>
        <p:spPr>
          <a:xfrm flipH="1">
            <a:off x="5970147" y="1420006"/>
            <a:ext cx="1993982" cy="469437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="" xmlns:a16="http://schemas.microsoft.com/office/drawing/2014/main" id="{71C57314-41D3-4169-BB8F-707C24A1D4BE}"/>
              </a:ext>
            </a:extLst>
          </p:cNvPr>
          <p:cNvSpPr/>
          <p:nvPr/>
        </p:nvSpPr>
        <p:spPr>
          <a:xfrm>
            <a:off x="1097280" y="3768955"/>
            <a:ext cx="182880" cy="1828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Ellipse 16">
            <a:extLst>
              <a:ext uri="{FF2B5EF4-FFF2-40B4-BE49-F238E27FC236}">
                <a16:creationId xmlns="" xmlns:a16="http://schemas.microsoft.com/office/drawing/2014/main" id="{B4ADF748-FD0A-4A32-BE92-BF72462E43BA}"/>
              </a:ext>
            </a:extLst>
          </p:cNvPr>
          <p:cNvSpPr/>
          <p:nvPr/>
        </p:nvSpPr>
        <p:spPr>
          <a:xfrm>
            <a:off x="3548462" y="3768955"/>
            <a:ext cx="182880" cy="18288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Forme libre : forme 18">
            <a:extLst>
              <a:ext uri="{FF2B5EF4-FFF2-40B4-BE49-F238E27FC236}">
                <a16:creationId xmlns="" xmlns:a16="http://schemas.microsoft.com/office/drawing/2014/main" id="{EB65477B-FDAD-4213-AA42-1A8F238DF4D8}"/>
              </a:ext>
            </a:extLst>
          </p:cNvPr>
          <p:cNvSpPr/>
          <p:nvPr/>
        </p:nvSpPr>
        <p:spPr>
          <a:xfrm>
            <a:off x="1191670" y="3923071"/>
            <a:ext cx="5035550" cy="1710813"/>
          </a:xfrm>
          <a:custGeom>
            <a:avLst/>
            <a:gdLst>
              <a:gd name="connsiteX0" fmla="*/ 0 w 4418616"/>
              <a:gd name="connsiteY0" fmla="*/ 0 h 1710813"/>
              <a:gd name="connsiteX1" fmla="*/ 1598725 w 4418616"/>
              <a:gd name="connsiteY1" fmla="*/ 1404046 h 1710813"/>
              <a:gd name="connsiteX2" fmla="*/ 4418616 w 4418616"/>
              <a:gd name="connsiteY2" fmla="*/ 1710813 h 1710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8616" h="1710813">
                <a:moveTo>
                  <a:pt x="0" y="0"/>
                </a:moveTo>
                <a:cubicBezTo>
                  <a:pt x="431144" y="559455"/>
                  <a:pt x="862289" y="1118911"/>
                  <a:pt x="1598725" y="1404046"/>
                </a:cubicBezTo>
                <a:cubicBezTo>
                  <a:pt x="2335161" y="1689181"/>
                  <a:pt x="3923070" y="1699998"/>
                  <a:pt x="4418616" y="171081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Forme libre : forme 19">
            <a:extLst>
              <a:ext uri="{FF2B5EF4-FFF2-40B4-BE49-F238E27FC236}">
                <a16:creationId xmlns="" xmlns:a16="http://schemas.microsoft.com/office/drawing/2014/main" id="{A10A56F0-724F-43AA-8E57-3706E38D7120}"/>
              </a:ext>
            </a:extLst>
          </p:cNvPr>
          <p:cNvSpPr/>
          <p:nvPr/>
        </p:nvSpPr>
        <p:spPr>
          <a:xfrm>
            <a:off x="3666668" y="3860395"/>
            <a:ext cx="2571257" cy="1710813"/>
          </a:xfrm>
          <a:custGeom>
            <a:avLst/>
            <a:gdLst>
              <a:gd name="connsiteX0" fmla="*/ 0 w 4418616"/>
              <a:gd name="connsiteY0" fmla="*/ 0 h 1710813"/>
              <a:gd name="connsiteX1" fmla="*/ 1598725 w 4418616"/>
              <a:gd name="connsiteY1" fmla="*/ 1404046 h 1710813"/>
              <a:gd name="connsiteX2" fmla="*/ 4418616 w 4418616"/>
              <a:gd name="connsiteY2" fmla="*/ 1710813 h 1710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18616" h="1710813">
                <a:moveTo>
                  <a:pt x="0" y="0"/>
                </a:moveTo>
                <a:cubicBezTo>
                  <a:pt x="431144" y="559455"/>
                  <a:pt x="862289" y="1118911"/>
                  <a:pt x="1598725" y="1404046"/>
                </a:cubicBezTo>
                <a:cubicBezTo>
                  <a:pt x="2335161" y="1689181"/>
                  <a:pt x="3923070" y="1699998"/>
                  <a:pt x="4418616" y="171081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1" name="Flèche : haut 20">
            <a:extLst>
              <a:ext uri="{FF2B5EF4-FFF2-40B4-BE49-F238E27FC236}">
                <a16:creationId xmlns="" xmlns:a16="http://schemas.microsoft.com/office/drawing/2014/main" id="{F0DAC9A2-0AF2-4539-BD5A-6BECC8F0285A}"/>
              </a:ext>
            </a:extLst>
          </p:cNvPr>
          <p:cNvSpPr/>
          <p:nvPr/>
        </p:nvSpPr>
        <p:spPr>
          <a:xfrm rot="5400000">
            <a:off x="6934284" y="4840095"/>
            <a:ext cx="324465" cy="1462226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ZoneTexte 21">
            <a:extLst>
              <a:ext uri="{FF2B5EF4-FFF2-40B4-BE49-F238E27FC236}">
                <a16:creationId xmlns="" xmlns:a16="http://schemas.microsoft.com/office/drawing/2014/main" id="{DA46EE99-8320-4F82-9865-F0124E734BBC}"/>
              </a:ext>
            </a:extLst>
          </p:cNvPr>
          <p:cNvSpPr txBox="1"/>
          <p:nvPr/>
        </p:nvSpPr>
        <p:spPr>
          <a:xfrm>
            <a:off x="2949677" y="4892884"/>
            <a:ext cx="104387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BE" dirty="0"/>
              <a:t>Sampling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="" xmlns:a16="http://schemas.microsoft.com/office/drawing/2014/main" id="{087D28FB-CA3C-45AC-9CE4-E90FAF7BBEC8}"/>
              </a:ext>
            </a:extLst>
          </p:cNvPr>
          <p:cNvSpPr txBox="1"/>
          <p:nvPr/>
        </p:nvSpPr>
        <p:spPr>
          <a:xfrm>
            <a:off x="6562939" y="5039643"/>
            <a:ext cx="927049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BE" dirty="0"/>
              <a:t>Training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="" xmlns:a16="http://schemas.microsoft.com/office/drawing/2014/main" id="{57678082-E120-41C5-9CCA-C7EDC0234865}"/>
              </a:ext>
            </a:extLst>
          </p:cNvPr>
          <p:cNvSpPr txBox="1"/>
          <p:nvPr/>
        </p:nvSpPr>
        <p:spPr>
          <a:xfrm>
            <a:off x="9900458" y="4691389"/>
            <a:ext cx="878767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BE" dirty="0"/>
              <a:t>Actions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="" xmlns:a16="http://schemas.microsoft.com/office/drawing/2014/main" id="{7D7E1D54-7BBC-415A-ABDC-942B6C65F614}"/>
              </a:ext>
            </a:extLst>
          </p:cNvPr>
          <p:cNvSpPr txBox="1"/>
          <p:nvPr/>
        </p:nvSpPr>
        <p:spPr>
          <a:xfrm>
            <a:off x="4753147" y="1326735"/>
            <a:ext cx="121700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BE" dirty="0" err="1"/>
              <a:t>Experience</a:t>
            </a:r>
            <a:endParaRPr lang="fr-BE" dirty="0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E699164E-E230-4F52-B961-E7391F5286A4}"/>
              </a:ext>
            </a:extLst>
          </p:cNvPr>
          <p:cNvSpPr/>
          <p:nvPr/>
        </p:nvSpPr>
        <p:spPr>
          <a:xfrm>
            <a:off x="525043" y="1997370"/>
            <a:ext cx="5769569" cy="19883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7" name="Forme libre : forme 26">
            <a:extLst>
              <a:ext uri="{FF2B5EF4-FFF2-40B4-BE49-F238E27FC236}">
                <a16:creationId xmlns="" xmlns:a16="http://schemas.microsoft.com/office/drawing/2014/main" id="{491073BB-101A-48AE-BFD3-54D5D5D2A9E5}"/>
              </a:ext>
            </a:extLst>
          </p:cNvPr>
          <p:cNvSpPr/>
          <p:nvPr/>
        </p:nvSpPr>
        <p:spPr>
          <a:xfrm>
            <a:off x="586815" y="2641600"/>
            <a:ext cx="5651110" cy="1452070"/>
          </a:xfrm>
          <a:custGeom>
            <a:avLst/>
            <a:gdLst>
              <a:gd name="connsiteX0" fmla="*/ 44450 w 5295900"/>
              <a:gd name="connsiteY0" fmla="*/ 946150 h 1016000"/>
              <a:gd name="connsiteX1" fmla="*/ 393700 w 5295900"/>
              <a:gd name="connsiteY1" fmla="*/ 57150 h 1016000"/>
              <a:gd name="connsiteX2" fmla="*/ 565150 w 5295900"/>
              <a:gd name="connsiteY2" fmla="*/ 914400 h 1016000"/>
              <a:gd name="connsiteX3" fmla="*/ 800100 w 5295900"/>
              <a:gd name="connsiteY3" fmla="*/ 469900 h 1016000"/>
              <a:gd name="connsiteX4" fmla="*/ 1009650 w 5295900"/>
              <a:gd name="connsiteY4" fmla="*/ 895350 h 1016000"/>
              <a:gd name="connsiteX5" fmla="*/ 1530350 w 5295900"/>
              <a:gd name="connsiteY5" fmla="*/ 171450 h 1016000"/>
              <a:gd name="connsiteX6" fmla="*/ 1803400 w 5295900"/>
              <a:gd name="connsiteY6" fmla="*/ 374650 h 1016000"/>
              <a:gd name="connsiteX7" fmla="*/ 2082800 w 5295900"/>
              <a:gd name="connsiteY7" fmla="*/ 488950 h 1016000"/>
              <a:gd name="connsiteX8" fmla="*/ 2159000 w 5295900"/>
              <a:gd name="connsiteY8" fmla="*/ 476250 h 1016000"/>
              <a:gd name="connsiteX9" fmla="*/ 2178050 w 5295900"/>
              <a:gd name="connsiteY9" fmla="*/ 457200 h 1016000"/>
              <a:gd name="connsiteX10" fmla="*/ 2444750 w 5295900"/>
              <a:gd name="connsiteY10" fmla="*/ 190500 h 1016000"/>
              <a:gd name="connsiteX11" fmla="*/ 2508250 w 5295900"/>
              <a:gd name="connsiteY11" fmla="*/ 158750 h 1016000"/>
              <a:gd name="connsiteX12" fmla="*/ 2520950 w 5295900"/>
              <a:gd name="connsiteY12" fmla="*/ 165100 h 1016000"/>
              <a:gd name="connsiteX13" fmla="*/ 2571750 w 5295900"/>
              <a:gd name="connsiteY13" fmla="*/ 215900 h 1016000"/>
              <a:gd name="connsiteX14" fmla="*/ 2705100 w 5295900"/>
              <a:gd name="connsiteY14" fmla="*/ 571500 h 1016000"/>
              <a:gd name="connsiteX15" fmla="*/ 2730500 w 5295900"/>
              <a:gd name="connsiteY15" fmla="*/ 635000 h 1016000"/>
              <a:gd name="connsiteX16" fmla="*/ 2813050 w 5295900"/>
              <a:gd name="connsiteY16" fmla="*/ 787400 h 1016000"/>
              <a:gd name="connsiteX17" fmla="*/ 2851150 w 5295900"/>
              <a:gd name="connsiteY17" fmla="*/ 838200 h 1016000"/>
              <a:gd name="connsiteX18" fmla="*/ 2876550 w 5295900"/>
              <a:gd name="connsiteY18" fmla="*/ 863600 h 1016000"/>
              <a:gd name="connsiteX19" fmla="*/ 2965450 w 5295900"/>
              <a:gd name="connsiteY19" fmla="*/ 971550 h 1016000"/>
              <a:gd name="connsiteX20" fmla="*/ 3073400 w 5295900"/>
              <a:gd name="connsiteY20" fmla="*/ 958850 h 1016000"/>
              <a:gd name="connsiteX21" fmla="*/ 3092450 w 5295900"/>
              <a:gd name="connsiteY21" fmla="*/ 952500 h 1016000"/>
              <a:gd name="connsiteX22" fmla="*/ 3327400 w 5295900"/>
              <a:gd name="connsiteY22" fmla="*/ 850900 h 1016000"/>
              <a:gd name="connsiteX23" fmla="*/ 3409950 w 5295900"/>
              <a:gd name="connsiteY23" fmla="*/ 800100 h 1016000"/>
              <a:gd name="connsiteX24" fmla="*/ 3524250 w 5295900"/>
              <a:gd name="connsiteY24" fmla="*/ 628650 h 1016000"/>
              <a:gd name="connsiteX25" fmla="*/ 3575050 w 5295900"/>
              <a:gd name="connsiteY25" fmla="*/ 603250 h 1016000"/>
              <a:gd name="connsiteX26" fmla="*/ 3606800 w 5295900"/>
              <a:gd name="connsiteY26" fmla="*/ 596900 h 1016000"/>
              <a:gd name="connsiteX27" fmla="*/ 3619500 w 5295900"/>
              <a:gd name="connsiteY27" fmla="*/ 577850 h 1016000"/>
              <a:gd name="connsiteX28" fmla="*/ 3879850 w 5295900"/>
              <a:gd name="connsiteY28" fmla="*/ 285750 h 1016000"/>
              <a:gd name="connsiteX29" fmla="*/ 3930650 w 5295900"/>
              <a:gd name="connsiteY29" fmla="*/ 247650 h 1016000"/>
              <a:gd name="connsiteX30" fmla="*/ 4127500 w 5295900"/>
              <a:gd name="connsiteY30" fmla="*/ 0 h 1016000"/>
              <a:gd name="connsiteX31" fmla="*/ 4286250 w 5295900"/>
              <a:gd name="connsiteY31" fmla="*/ 406400 h 1016000"/>
              <a:gd name="connsiteX32" fmla="*/ 4394200 w 5295900"/>
              <a:gd name="connsiteY32" fmla="*/ 584200 h 1016000"/>
              <a:gd name="connsiteX33" fmla="*/ 4451350 w 5295900"/>
              <a:gd name="connsiteY33" fmla="*/ 584200 h 1016000"/>
              <a:gd name="connsiteX34" fmla="*/ 4813300 w 5295900"/>
              <a:gd name="connsiteY34" fmla="*/ 431800 h 1016000"/>
              <a:gd name="connsiteX35" fmla="*/ 4864100 w 5295900"/>
              <a:gd name="connsiteY35" fmla="*/ 482600 h 1016000"/>
              <a:gd name="connsiteX36" fmla="*/ 4870450 w 5295900"/>
              <a:gd name="connsiteY36" fmla="*/ 508000 h 1016000"/>
              <a:gd name="connsiteX37" fmla="*/ 5016500 w 5295900"/>
              <a:gd name="connsiteY37" fmla="*/ 800100 h 1016000"/>
              <a:gd name="connsiteX38" fmla="*/ 5295900 w 5295900"/>
              <a:gd name="connsiteY38" fmla="*/ 1016000 h 1016000"/>
              <a:gd name="connsiteX39" fmla="*/ 0 w 5295900"/>
              <a:gd name="connsiteY39" fmla="*/ 996950 h 1016000"/>
              <a:gd name="connsiteX40" fmla="*/ 44450 w 5295900"/>
              <a:gd name="connsiteY40" fmla="*/ 94615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295900" h="1016000">
                <a:moveTo>
                  <a:pt x="44450" y="946150"/>
                </a:moveTo>
                <a:lnTo>
                  <a:pt x="393700" y="57150"/>
                </a:lnTo>
                <a:lnTo>
                  <a:pt x="565150" y="914400"/>
                </a:lnTo>
                <a:lnTo>
                  <a:pt x="800100" y="469900"/>
                </a:lnTo>
                <a:lnTo>
                  <a:pt x="1009650" y="895350"/>
                </a:lnTo>
                <a:lnTo>
                  <a:pt x="1530350" y="171450"/>
                </a:lnTo>
                <a:lnTo>
                  <a:pt x="1803400" y="374650"/>
                </a:lnTo>
                <a:lnTo>
                  <a:pt x="2082800" y="488950"/>
                </a:lnTo>
                <a:cubicBezTo>
                  <a:pt x="2100908" y="486938"/>
                  <a:pt x="2137724" y="486888"/>
                  <a:pt x="2159000" y="476250"/>
                </a:cubicBezTo>
                <a:cubicBezTo>
                  <a:pt x="2179811" y="465844"/>
                  <a:pt x="2178050" y="470220"/>
                  <a:pt x="2178050" y="457200"/>
                </a:cubicBezTo>
                <a:lnTo>
                  <a:pt x="2444750" y="190500"/>
                </a:lnTo>
                <a:lnTo>
                  <a:pt x="2508250" y="158750"/>
                </a:lnTo>
                <a:lnTo>
                  <a:pt x="2520950" y="165100"/>
                </a:lnTo>
                <a:cubicBezTo>
                  <a:pt x="2568994" y="206280"/>
                  <a:pt x="2556673" y="185746"/>
                  <a:pt x="2571750" y="215900"/>
                </a:cubicBezTo>
                <a:lnTo>
                  <a:pt x="2705100" y="571500"/>
                </a:lnTo>
                <a:cubicBezTo>
                  <a:pt x="2732393" y="626086"/>
                  <a:pt x="2730500" y="603368"/>
                  <a:pt x="2730500" y="635000"/>
                </a:cubicBezTo>
                <a:lnTo>
                  <a:pt x="2813050" y="787400"/>
                </a:lnTo>
                <a:cubicBezTo>
                  <a:pt x="2825750" y="804333"/>
                  <a:pt x="2836912" y="822538"/>
                  <a:pt x="2851150" y="838200"/>
                </a:cubicBezTo>
                <a:cubicBezTo>
                  <a:pt x="2878243" y="868003"/>
                  <a:pt x="2876550" y="844770"/>
                  <a:pt x="2876550" y="863600"/>
                </a:cubicBezTo>
                <a:lnTo>
                  <a:pt x="2965450" y="971550"/>
                </a:lnTo>
                <a:cubicBezTo>
                  <a:pt x="3001433" y="967317"/>
                  <a:pt x="3037569" y="964225"/>
                  <a:pt x="3073400" y="958850"/>
                </a:cubicBezTo>
                <a:cubicBezTo>
                  <a:pt x="3080019" y="957857"/>
                  <a:pt x="3092450" y="952500"/>
                  <a:pt x="3092450" y="952500"/>
                </a:cubicBezTo>
                <a:lnTo>
                  <a:pt x="3327400" y="850900"/>
                </a:lnTo>
                <a:cubicBezTo>
                  <a:pt x="3402506" y="809933"/>
                  <a:pt x="3378496" y="831554"/>
                  <a:pt x="3409950" y="800100"/>
                </a:cubicBezTo>
                <a:lnTo>
                  <a:pt x="3524250" y="628650"/>
                </a:lnTo>
                <a:cubicBezTo>
                  <a:pt x="3541183" y="620183"/>
                  <a:pt x="3557380" y="610046"/>
                  <a:pt x="3575050" y="603250"/>
                </a:cubicBezTo>
                <a:cubicBezTo>
                  <a:pt x="3585124" y="599376"/>
                  <a:pt x="3597429" y="602255"/>
                  <a:pt x="3606800" y="596900"/>
                </a:cubicBezTo>
                <a:cubicBezTo>
                  <a:pt x="3613426" y="593114"/>
                  <a:pt x="3619500" y="577850"/>
                  <a:pt x="3619500" y="577850"/>
                </a:cubicBezTo>
                <a:lnTo>
                  <a:pt x="3879850" y="285750"/>
                </a:lnTo>
                <a:cubicBezTo>
                  <a:pt x="3926736" y="252260"/>
                  <a:pt x="3911425" y="266875"/>
                  <a:pt x="3930650" y="247650"/>
                </a:cubicBezTo>
                <a:lnTo>
                  <a:pt x="4127500" y="0"/>
                </a:lnTo>
                <a:lnTo>
                  <a:pt x="4286250" y="406400"/>
                </a:lnTo>
                <a:lnTo>
                  <a:pt x="4394200" y="584200"/>
                </a:lnTo>
                <a:lnTo>
                  <a:pt x="4451350" y="584200"/>
                </a:lnTo>
                <a:lnTo>
                  <a:pt x="4813300" y="431800"/>
                </a:lnTo>
                <a:cubicBezTo>
                  <a:pt x="4830233" y="448733"/>
                  <a:pt x="4849732" y="463442"/>
                  <a:pt x="4864100" y="482600"/>
                </a:cubicBezTo>
                <a:cubicBezTo>
                  <a:pt x="4869336" y="489582"/>
                  <a:pt x="4870450" y="508000"/>
                  <a:pt x="4870450" y="508000"/>
                </a:cubicBezTo>
                <a:lnTo>
                  <a:pt x="5016500" y="800100"/>
                </a:lnTo>
                <a:lnTo>
                  <a:pt x="5295900" y="1016000"/>
                </a:lnTo>
                <a:lnTo>
                  <a:pt x="0" y="996950"/>
                </a:lnTo>
                <a:lnTo>
                  <a:pt x="44450" y="946150"/>
                </a:lnTo>
                <a:close/>
              </a:path>
            </a:pathLst>
          </a:cu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156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="" xmlns:a16="http://schemas.microsoft.com/office/drawing/2014/main" id="{83291E2C-7A55-4B39-9A90-BAF4D6BE7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867033"/>
            <a:ext cx="11588619" cy="5452960"/>
          </a:xfrm>
        </p:spPr>
      </p:pic>
      <p:sp>
        <p:nvSpPr>
          <p:cNvPr id="2" name="Titre 1">
            <a:extLst>
              <a:ext uri="{FF2B5EF4-FFF2-40B4-BE49-F238E27FC236}">
                <a16:creationId xmlns="" xmlns:a16="http://schemas.microsoft.com/office/drawing/2014/main" id="{B68C1BB6-8C4F-43A5-AAB3-93E3707D9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Apprentissage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B7E6090A-3D28-4EA3-B452-9F40426BF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UMONS Hands on AI - Décembre 2018 - Défi 3</a:t>
            </a:r>
            <a:endParaRPr lang="fr-BE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4E02E482-A72D-465F-9CD1-4C3530E3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818CAD-0358-486F-9F40-FE616817FE32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8417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étrospective">
  <a:themeElements>
    <a:clrScheme name="Custom 2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0F4C76"/>
      </a:hlink>
      <a:folHlink>
        <a:srgbClr val="8C8C8C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488</TotalTime>
  <Words>352</Words>
  <Application>Microsoft Office PowerPoint</Application>
  <PresentationFormat>Custom</PresentationFormat>
  <Paragraphs>79</Paragraphs>
  <Slides>12</Slides>
  <Notes>1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Rétrospective</vt:lpstr>
      <vt:lpstr>Hands on AI</vt:lpstr>
      <vt:lpstr>Framework</vt:lpstr>
      <vt:lpstr>Pourquoi Keras ?</vt:lpstr>
      <vt:lpstr>Architecture du réseau neuronal</vt:lpstr>
      <vt:lpstr>Double DQN</vt:lpstr>
      <vt:lpstr>Dueling DQN</vt:lpstr>
      <vt:lpstr>Noisy nets</vt:lpstr>
      <vt:lpstr>Prioritized Experience Replay</vt:lpstr>
      <vt:lpstr>Apprentissage</vt:lpstr>
      <vt:lpstr>Démo</vt:lpstr>
      <vt:lpstr>Démo - Final</vt:lpstr>
      <vt:lpstr>Jean-Sébastien Gonsette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Hands on AI</dc:title>
  <dc:creator>The Incredible JSG G</dc:creator>
  <cp:lastModifiedBy>Jean Sebastien Gonsette</cp:lastModifiedBy>
  <cp:revision>47</cp:revision>
  <dcterms:created xsi:type="dcterms:W3CDTF">2018-12-10T21:05:38Z</dcterms:created>
  <dcterms:modified xsi:type="dcterms:W3CDTF">2018-12-13T10:04:43Z</dcterms:modified>
</cp:coreProperties>
</file>